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Raleway Ligh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italic.fntdata"/><Relationship Id="rId22" Type="http://schemas.openxmlformats.org/officeDocument/2006/relationships/font" Target="fonts/RalewayLight-regular.fntdata"/><Relationship Id="rId21" Type="http://schemas.openxmlformats.org/officeDocument/2006/relationships/font" Target="fonts/Raleway-boldItalic.fntdata"/><Relationship Id="rId24" Type="http://schemas.openxmlformats.org/officeDocument/2006/relationships/font" Target="fonts/RalewayLight-italic.fntdata"/><Relationship Id="rId23" Type="http://schemas.openxmlformats.org/officeDocument/2006/relationships/font" Target="fonts/Raleway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aleway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bold.fntdata"/><Relationship Id="rId18" Type="http://schemas.openxmlformats.org/officeDocument/2006/relationships/font" Target="fonts/Ralew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e83bf82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ce83bf82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fd8ccaa4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fd8ccaa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fd8ccaa4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dfd8ccaa4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1137355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1137355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fa6aa18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fa6aa18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fa6474d5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fa6474d5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fd8ccaa4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dfd8ccaa4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fd8ccaa4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fd8ccaa4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fa6474d5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fa6474d5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fd8ccaa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dfd8ccaa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fa6aa183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dfa6aa183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fd8ccaa4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fd8ccaa4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0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Title Slide">
  <p:cSld name="SECTION_HEADER_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Font typeface="Raleway"/>
              <a:buNone/>
              <a:defRPr sz="38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 sz="14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orts Title Slide">
  <p:cSld name="TITLE_2_2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83" name="Google Shape;83;p11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4" name="Google Shape;84;p11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88" name="Google Shape;8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90150" y="-164462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025" y="3276250"/>
            <a:ext cx="6458501" cy="363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pport Title Slide">
  <p:cSld name="TITLE_2_2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-32250"/>
            <a:ext cx="9144000" cy="520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93" name="Google Shape;93;p12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4" name="Google Shape;94;p12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98" name="Google Shape;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90150" y="-164462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025" y="3276250"/>
            <a:ext cx="6458501" cy="363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Platform White">
  <p:cSld name="TITLE_2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type="ctrTitle"/>
          </p:nvPr>
        </p:nvSpPr>
        <p:spPr>
          <a:xfrm>
            <a:off x="830408" y="-603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Font typeface="Raleway"/>
              <a:buNone/>
              <a:defRPr sz="38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800"/>
              <a:buNone/>
              <a:defRPr sz="3800">
                <a:solidFill>
                  <a:srgbClr val="3131C7"/>
                </a:solidFill>
              </a:defRPr>
            </a:lvl9pPr>
          </a:lstStyle>
          <a:p/>
        </p:txBody>
      </p:sp>
      <p:sp>
        <p:nvSpPr>
          <p:cNvPr id="102" name="Google Shape;102;p13"/>
          <p:cNvSpPr txBox="1"/>
          <p:nvPr>
            <p:ph idx="1" type="subTitle"/>
          </p:nvPr>
        </p:nvSpPr>
        <p:spPr>
          <a:xfrm>
            <a:off x="830401" y="2029200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 sz="14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400"/>
              <a:buFont typeface="Raleway Light"/>
              <a:buNone/>
              <a:defRPr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64475" y="-2982975"/>
            <a:ext cx="7288824" cy="40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150" y="18810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825" y="2821800"/>
            <a:ext cx="4224701" cy="23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Platform Blue">
  <p:cSld name="TITLE_1_3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>
            <p:ph type="ctrTitle"/>
          </p:nvPr>
        </p:nvSpPr>
        <p:spPr>
          <a:xfrm>
            <a:off x="838458" y="14892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14" name="Google Shape;114;p14"/>
          <p:cNvSpPr txBox="1"/>
          <p:nvPr>
            <p:ph idx="1" type="subTitle"/>
          </p:nvPr>
        </p:nvSpPr>
        <p:spPr>
          <a:xfrm>
            <a:off x="838451" y="223847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07500" y="366367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425" y="567450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825" y="2821800"/>
            <a:ext cx="4224701" cy="23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 Slide">
  <p:cSld name="SECTION_HEADER_1_1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>
            <p:ph type="ctrTitle"/>
          </p:nvPr>
        </p:nvSpPr>
        <p:spPr>
          <a:xfrm>
            <a:off x="478658" y="-9282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Font typeface="Raleway"/>
              <a:buNone/>
              <a:defRPr sz="31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3100"/>
              <a:buNone/>
              <a:defRPr sz="3100">
                <a:solidFill>
                  <a:srgbClr val="3131C7"/>
                </a:solidFill>
              </a:defRPr>
            </a:lvl9pPr>
          </a:lstStyle>
          <a:p/>
        </p:txBody>
      </p:sp>
      <p:sp>
        <p:nvSpPr>
          <p:cNvPr id="126" name="Google Shape;126;p15"/>
          <p:cNvSpPr txBox="1"/>
          <p:nvPr>
            <p:ph idx="1" type="subTitle"/>
          </p:nvPr>
        </p:nvSpPr>
        <p:spPr>
          <a:xfrm>
            <a:off x="478651" y="1008100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C7"/>
              </a:buClr>
              <a:buSzPts val="1100"/>
              <a:buFont typeface="Raleway Light"/>
              <a:buNone/>
              <a:defRPr sz="11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pic>
        <p:nvPicPr>
          <p:cNvPr id="127" name="Google Shape;1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15287" y="3539875"/>
            <a:ext cx="7288824" cy="40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24178">
            <a:off x="6934064" y="521761"/>
            <a:ext cx="7288823" cy="40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977" y="545823"/>
            <a:ext cx="8331024" cy="4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">
  <p:cSld name="TITLE_2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97" y="127264"/>
            <a:ext cx="8319475" cy="467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White and Blue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aleway"/>
              <a:buNone/>
              <a:defRPr sz="2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0" name="Google Shape;140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Raleway"/>
              <a:buNone/>
              <a:defRPr sz="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141" name="Google Shape;14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3650" y="0"/>
            <a:ext cx="4500350" cy="5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Card">
  <p:cSld name="TITLE_1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>
            <p:ph idx="1" type="subTitle"/>
          </p:nvPr>
        </p:nvSpPr>
        <p:spPr>
          <a:xfrm>
            <a:off x="-19200" y="3002275"/>
            <a:ext cx="9182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48" name="Google Shape;1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812" y="2240563"/>
            <a:ext cx="2660376" cy="66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ctrTitle"/>
          </p:nvPr>
        </p:nvSpPr>
        <p:spPr>
          <a:xfrm>
            <a:off x="838450" y="744575"/>
            <a:ext cx="3887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150" y="314000"/>
            <a:ext cx="2185549" cy="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itle Slide 1">
  <p:cSld name="TITLE_3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838450" y="744575"/>
            <a:ext cx="3887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Font typeface="Raleway"/>
              <a:buNone/>
              <a:defRPr sz="3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00"/>
              <a:buNone/>
              <a:defRPr sz="38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 sz="14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leway Light"/>
              <a:buNone/>
              <a:defRPr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0437" y="319225"/>
            <a:ext cx="2185538" cy="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Content Slide">
  <p:cSld name="TITLE_1_3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1" name="Google Shape;31;p5"/>
          <p:cNvSpPr txBox="1"/>
          <p:nvPr>
            <p:ph type="ctrTitle"/>
          </p:nvPr>
        </p:nvSpPr>
        <p:spPr>
          <a:xfrm>
            <a:off x="478658" y="-9282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subTitle"/>
          </p:nvPr>
        </p:nvSpPr>
        <p:spPr>
          <a:xfrm>
            <a:off x="478651" y="1008100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aleway Light"/>
              <a:buNone/>
              <a:defRPr sz="1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Content Slide">
  <p:cSld name="SECTION_HEADER_1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type="ctrTitle"/>
          </p:nvPr>
        </p:nvSpPr>
        <p:spPr>
          <a:xfrm>
            <a:off x="478658" y="-9282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Raleway"/>
              <a:buNone/>
              <a:defRPr b="1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b="1" sz="2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" type="subTitle"/>
          </p:nvPr>
        </p:nvSpPr>
        <p:spPr>
          <a:xfrm>
            <a:off x="478651" y="1008100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Raleway Light"/>
              <a:buNone/>
              <a:defRPr sz="1100">
                <a:solidFill>
                  <a:srgbClr val="595959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1">
  <p:cSld name="TITLE_2_2_4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3" name="Google Shape;43;p7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ice Image Title Slide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3131C7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3131C7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9877" y="319225"/>
            <a:ext cx="1296100" cy="32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275" y="-76200"/>
            <a:ext cx="9351475" cy="526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1" name="Google Shape;51;p8"/>
          <p:cNvSpPr txBox="1"/>
          <p:nvPr/>
        </p:nvSpPr>
        <p:spPr>
          <a:xfrm>
            <a:off x="838458" y="744575"/>
            <a:ext cx="79938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838451" y="2834125"/>
            <a:ext cx="7993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290150" y="-164462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7025" y="3276250"/>
            <a:ext cx="6458501" cy="36329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olunteer Title Slide">
  <p:cSld name="TITLE_2_2_3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4667" y="0"/>
            <a:ext cx="9258667" cy="52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63" name="Google Shape;63;p9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90150" y="-164462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025" y="3276250"/>
            <a:ext cx="6458501" cy="363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munity Title Slide">
  <p:cSld name="TITLE_2_2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0200" y="-86675"/>
            <a:ext cx="9642850" cy="54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9144000" cy="5208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73" name="Google Shape;73;p10"/>
          <p:cNvSpPr txBox="1"/>
          <p:nvPr>
            <p:ph type="ctrTitle"/>
          </p:nvPr>
        </p:nvSpPr>
        <p:spPr>
          <a:xfrm>
            <a:off x="838458" y="744575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Raleway"/>
              <a:buNone/>
              <a:defRPr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74" name="Google Shape;74;p10"/>
          <p:cNvSpPr txBox="1"/>
          <p:nvPr>
            <p:ph idx="1" type="subTitle"/>
          </p:nvPr>
        </p:nvSpPr>
        <p:spPr>
          <a:xfrm>
            <a:off x="838451" y="2834125"/>
            <a:ext cx="7993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 sz="1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Light"/>
              <a:buNone/>
              <a:defRPr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875" y="321725"/>
            <a:ext cx="1296100" cy="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0"/>
          <p:cNvSpPr txBox="1"/>
          <p:nvPr/>
        </p:nvSpPr>
        <p:spPr>
          <a:xfrm>
            <a:off x="7484493" y="610900"/>
            <a:ext cx="1617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Bring Volunteer Management to Life</a:t>
            </a:r>
            <a:endParaRPr sz="6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90150" y="-1644625"/>
            <a:ext cx="6458501" cy="36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025" y="3276250"/>
            <a:ext cx="6458501" cy="363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Relationship Id="rId4" Type="http://schemas.openxmlformats.org/officeDocument/2006/relationships/hyperlink" Target="https://www.rosterfy.com/integrations-blackbaud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Relationship Id="rId4" Type="http://schemas.openxmlformats.org/officeDocument/2006/relationships/hyperlink" Target="https://www.rosterfy.com/client-onboardi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1rOXUmeHfRk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22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8.png"/><Relationship Id="rId11" Type="http://schemas.openxmlformats.org/officeDocument/2006/relationships/image" Target="../media/image26.png"/><Relationship Id="rId22" Type="http://schemas.openxmlformats.org/officeDocument/2006/relationships/image" Target="../media/image41.png"/><Relationship Id="rId10" Type="http://schemas.openxmlformats.org/officeDocument/2006/relationships/image" Target="../media/image24.png"/><Relationship Id="rId21" Type="http://schemas.openxmlformats.org/officeDocument/2006/relationships/image" Target="../media/image37.png"/><Relationship Id="rId13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7" Type="http://schemas.openxmlformats.org/officeDocument/2006/relationships/image" Target="../media/image33.png"/><Relationship Id="rId16" Type="http://schemas.openxmlformats.org/officeDocument/2006/relationships/image" Target="../media/image31.png"/><Relationship Id="rId5" Type="http://schemas.openxmlformats.org/officeDocument/2006/relationships/image" Target="../media/image16.png"/><Relationship Id="rId19" Type="http://schemas.openxmlformats.org/officeDocument/2006/relationships/image" Target="../media/image39.png"/><Relationship Id="rId6" Type="http://schemas.openxmlformats.org/officeDocument/2006/relationships/image" Target="../media/image23.png"/><Relationship Id="rId18" Type="http://schemas.openxmlformats.org/officeDocument/2006/relationships/image" Target="../media/image36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rosterfy.com/british-heart-foundation-case-study" TargetMode="External"/><Relationship Id="rId10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openxmlformats.org/officeDocument/2006/relationships/hyperlink" Target="http://www.youtube.com/watch?v=dMqh-IVWA20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ctrTitle"/>
          </p:nvPr>
        </p:nvSpPr>
        <p:spPr>
          <a:xfrm>
            <a:off x="838450" y="744575"/>
            <a:ext cx="5929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Bring Volunteer Management to Life </a:t>
            </a:r>
            <a:br>
              <a:rPr b="1" lang="en"/>
            </a:br>
            <a:r>
              <a:rPr lang="en"/>
              <a:t>with</a:t>
            </a:r>
            <a:r>
              <a:rPr lang="en"/>
              <a:t> Rosterfy</a:t>
            </a:r>
            <a:endParaRPr/>
          </a:p>
        </p:txBody>
      </p:sp>
      <p:sp>
        <p:nvSpPr>
          <p:cNvPr id="155" name="Google Shape;155;p19"/>
          <p:cNvSpPr txBox="1"/>
          <p:nvPr>
            <p:ph idx="1" type="subTitle"/>
          </p:nvPr>
        </p:nvSpPr>
        <p:spPr>
          <a:xfrm>
            <a:off x="838450" y="2834125"/>
            <a:ext cx="3440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Blackbaud and Rosterfy integration for non profit organisations</a:t>
            </a:r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825" y="1411600"/>
            <a:ext cx="7288949" cy="410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813" y="1652625"/>
            <a:ext cx="7672375" cy="12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>
            <p:ph idx="4294967295" type="ctrTitle"/>
          </p:nvPr>
        </p:nvSpPr>
        <p:spPr>
          <a:xfrm>
            <a:off x="478650" y="599950"/>
            <a:ext cx="79938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Benefits of </a:t>
            </a: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integrating</a:t>
            </a: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 Rosterfy </a:t>
            </a:r>
            <a:b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with Blackbaud</a:t>
            </a:r>
            <a:endParaRPr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8" name="Google Shape;248;p28"/>
          <p:cNvSpPr txBox="1"/>
          <p:nvPr>
            <p:ph idx="4294967295" type="subTitle"/>
          </p:nvPr>
        </p:nvSpPr>
        <p:spPr>
          <a:xfrm>
            <a:off x="762292" y="3028400"/>
            <a:ext cx="1885800" cy="14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Ensure that your </a:t>
            </a:r>
            <a:b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data is up to date</a:t>
            </a:r>
            <a:r>
              <a:rPr b="1"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across both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Blackbaud and Rosterfy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without the need for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manual editing or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multiple accounts.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9" name="Google Shape;249;p28"/>
          <p:cNvSpPr txBox="1"/>
          <p:nvPr>
            <p:ph idx="4294967295" type="subTitle"/>
          </p:nvPr>
        </p:nvSpPr>
        <p:spPr>
          <a:xfrm>
            <a:off x="2648092" y="3028400"/>
            <a:ext cx="1885800" cy="14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Offer a unique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experience for your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Volunteers </a:t>
            </a:r>
            <a:r>
              <a:rPr b="1"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empowering</a:t>
            </a:r>
            <a:r>
              <a:rPr b="1"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them to take control of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their volunteer and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fundraising efforts.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0" name="Google Shape;250;p28"/>
          <p:cNvSpPr txBox="1"/>
          <p:nvPr>
            <p:ph idx="4294967295" type="subTitle"/>
          </p:nvPr>
        </p:nvSpPr>
        <p:spPr>
          <a:xfrm>
            <a:off x="4589353" y="3028400"/>
            <a:ext cx="1885800" cy="14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Keep your data </a:t>
            </a:r>
            <a:r>
              <a:rPr b="1"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secure,</a:t>
            </a:r>
            <a:endParaRPr b="1" sz="1200">
              <a:solidFill>
                <a:srgbClr val="3131C7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safe and protected</a:t>
            </a:r>
            <a:r>
              <a:rPr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to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ensure that you remain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compliant.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1" name="Google Shape;251;p28"/>
          <p:cNvSpPr txBox="1"/>
          <p:nvPr>
            <p:ph idx="4294967295" type="subTitle"/>
          </p:nvPr>
        </p:nvSpPr>
        <p:spPr>
          <a:xfrm>
            <a:off x="6475153" y="3028400"/>
            <a:ext cx="1885800" cy="14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Track volunteer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131C7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engagement,</a:t>
            </a:r>
            <a:endParaRPr b="1" sz="1200">
              <a:solidFill>
                <a:srgbClr val="3131C7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attendance and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fundraising via live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dashboards within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your account.</a:t>
            </a: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2" name="Google Shape;252;p28">
            <a:hlinkClick r:id="rId4"/>
          </p:cNvPr>
          <p:cNvSpPr/>
          <p:nvPr/>
        </p:nvSpPr>
        <p:spPr>
          <a:xfrm>
            <a:off x="7476750" y="4663975"/>
            <a:ext cx="1290000" cy="283800"/>
          </a:xfrm>
          <a:prstGeom prst="roundRect">
            <a:avLst>
              <a:gd fmla="val 16667" name="adj"/>
            </a:avLst>
          </a:prstGeom>
          <a:solidFill>
            <a:srgbClr val="3131C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Find out more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00" y="168125"/>
            <a:ext cx="8796051" cy="586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>
            <p:ph type="ctrTitle"/>
          </p:nvPr>
        </p:nvSpPr>
        <p:spPr>
          <a:xfrm>
            <a:off x="478658" y="-9282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experienced team taking you step-by-step</a:t>
            </a: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6916800" y="2690850"/>
            <a:ext cx="617700" cy="5910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7044442" y="2676478"/>
            <a:ext cx="432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1" sz="2600"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p29">
            <a:hlinkClick r:id="rId4"/>
          </p:cNvPr>
          <p:cNvSpPr/>
          <p:nvPr/>
        </p:nvSpPr>
        <p:spPr>
          <a:xfrm>
            <a:off x="7476750" y="4663975"/>
            <a:ext cx="1290000" cy="283800"/>
          </a:xfrm>
          <a:prstGeom prst="roundRect">
            <a:avLst>
              <a:gd fmla="val 16667" name="adj"/>
            </a:avLst>
          </a:prstGeom>
          <a:solidFill>
            <a:srgbClr val="3131C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Find out more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ctrTitle"/>
          </p:nvPr>
        </p:nvSpPr>
        <p:spPr>
          <a:xfrm>
            <a:off x="575100" y="2322300"/>
            <a:ext cx="7993800" cy="49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www.rosterfy.com</a:t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>
            <p:ph idx="4294967295" type="ctrTitle"/>
          </p:nvPr>
        </p:nvSpPr>
        <p:spPr>
          <a:xfrm>
            <a:off x="3519650" y="1136525"/>
            <a:ext cx="53979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Connecting Communities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to </a:t>
            </a: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events and causes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they are passionate about”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0"/>
          <p:cNvSpPr txBox="1"/>
          <p:nvPr>
            <p:ph idx="4294967295" type="subTitle"/>
          </p:nvPr>
        </p:nvSpPr>
        <p:spPr>
          <a:xfrm>
            <a:off x="3519650" y="2571750"/>
            <a:ext cx="3733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Raleway"/>
                <a:ea typeface="Raleway"/>
                <a:cs typeface="Raleway"/>
                <a:sym typeface="Raleway"/>
              </a:rPr>
              <a:t>Bennett Merriman, CEO</a:t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r>
              <a:rPr lang="en" sz="1400">
                <a:latin typeface="Raleway"/>
                <a:ea typeface="Raleway"/>
                <a:cs typeface="Raleway"/>
                <a:sym typeface="Raleway"/>
              </a:rPr>
              <a:t>Rosterfy</a:t>
            </a:r>
            <a:endParaRPr sz="1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00" y="1302200"/>
            <a:ext cx="3887400" cy="38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>
            <p:ph idx="4294967295" type="subTitle"/>
          </p:nvPr>
        </p:nvSpPr>
        <p:spPr>
          <a:xfrm>
            <a:off x="570750" y="449600"/>
            <a:ext cx="3733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r>
              <a:rPr lang="en" sz="1400">
                <a:latin typeface="Raleway Light"/>
                <a:ea typeface="Raleway Light"/>
                <a:cs typeface="Raleway Light"/>
                <a:sym typeface="Raleway Light"/>
              </a:rPr>
              <a:t> mission…</a:t>
            </a:r>
            <a:endParaRPr sz="14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type="ctrTitle"/>
          </p:nvPr>
        </p:nvSpPr>
        <p:spPr>
          <a:xfrm>
            <a:off x="478658" y="-928250"/>
            <a:ext cx="7993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Rosterfy is </a:t>
            </a:r>
            <a:r>
              <a:rPr b="1" lang="en"/>
              <a:t>Global</a:t>
            </a:r>
            <a:endParaRPr b="1"/>
          </a:p>
        </p:txBody>
      </p:sp>
      <p:sp>
        <p:nvSpPr>
          <p:cNvPr id="170" name="Google Shape;170;p21"/>
          <p:cNvSpPr txBox="1"/>
          <p:nvPr>
            <p:ph idx="1" type="subTitle"/>
          </p:nvPr>
        </p:nvSpPr>
        <p:spPr>
          <a:xfrm>
            <a:off x="502625" y="1024100"/>
            <a:ext cx="37290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Charities and nonprofits, </a:t>
            </a:r>
            <a:r>
              <a:rPr lang="en">
                <a:solidFill>
                  <a:srgbClr val="434343"/>
                </a:solidFill>
              </a:rPr>
              <a:t>cities, governments, universities and sporting federations all choose the</a:t>
            </a:r>
            <a:r>
              <a:rPr lang="en"/>
              <a:t>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most scalable</a:t>
            </a:r>
            <a:r>
              <a:rPr lang="en"/>
              <a:t> </a:t>
            </a:r>
            <a:r>
              <a:rPr lang="en">
                <a:solidFill>
                  <a:srgbClr val="434343"/>
                </a:solidFill>
              </a:rPr>
              <a:t>volunteer and workforce platform on the market…. Rosterfy.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Over 100 million hours</a:t>
            </a:r>
            <a:r>
              <a:rPr lang="en"/>
              <a:t> </a:t>
            </a:r>
            <a:r>
              <a:rPr lang="en">
                <a:solidFill>
                  <a:srgbClr val="434343"/>
                </a:solidFill>
              </a:rPr>
              <a:t>of volunteering have been managed through Rosterfy across the globe.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Rosterfy brings volunteer management to life!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13" y="2758600"/>
            <a:ext cx="3623225" cy="14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B version of the Rosterfy Recruitment Video" id="181" name="Google Shape;181;p23" title="Volunteer Journey GB vers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800" y="1432725"/>
            <a:ext cx="4865750" cy="27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>
            <p:ph idx="4294967295" type="ctrTitle"/>
          </p:nvPr>
        </p:nvSpPr>
        <p:spPr>
          <a:xfrm>
            <a:off x="478650" y="599950"/>
            <a:ext cx="79938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Best in class</a:t>
            </a: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 Volunteer Management Software</a:t>
            </a:r>
            <a:endParaRPr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973" y="2293826"/>
            <a:ext cx="2751926" cy="15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3050" y="3608775"/>
            <a:ext cx="2083752" cy="11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8125" y="1168450"/>
            <a:ext cx="2853600" cy="158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13" y="1272550"/>
            <a:ext cx="931975" cy="108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b="16923" l="11900" r="14184" t="14503"/>
          <a:stretch/>
        </p:blipFill>
        <p:spPr>
          <a:xfrm>
            <a:off x="1997100" y="1273825"/>
            <a:ext cx="1475347" cy="7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3863" y="1272538"/>
            <a:ext cx="1562102" cy="6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2525" y="2366538"/>
            <a:ext cx="1318625" cy="58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7">
            <a:alphaModFix/>
          </a:blip>
          <a:srcRect b="10806" l="0" r="0" t="12933"/>
          <a:stretch/>
        </p:blipFill>
        <p:spPr>
          <a:xfrm>
            <a:off x="5611575" y="2278937"/>
            <a:ext cx="1435475" cy="7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498" y="4402651"/>
            <a:ext cx="1894978" cy="4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5950" y="3323200"/>
            <a:ext cx="667525" cy="6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89600" y="1298410"/>
            <a:ext cx="1187825" cy="66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70276" y="3405938"/>
            <a:ext cx="1435475" cy="5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99948" y="4389419"/>
            <a:ext cx="1187825" cy="46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8800" y="4413751"/>
            <a:ext cx="1435474" cy="41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7774" y="2461826"/>
            <a:ext cx="1254125" cy="77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83700" y="3468088"/>
            <a:ext cx="1322276" cy="2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10862" y="1371574"/>
            <a:ext cx="1322276" cy="58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91412" y="2461814"/>
            <a:ext cx="1562100" cy="6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92725" y="2290998"/>
            <a:ext cx="779600" cy="7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09912" y="4225336"/>
            <a:ext cx="1106401" cy="65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454725" y="3367688"/>
            <a:ext cx="1435476" cy="7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731650" y="4383525"/>
            <a:ext cx="1074326" cy="3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35475" y="3497300"/>
            <a:ext cx="1106425" cy="49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>
            <p:ph idx="4294967295" type="ctrTitle"/>
          </p:nvPr>
        </p:nvSpPr>
        <p:spPr>
          <a:xfrm>
            <a:off x="478650" y="599950"/>
            <a:ext cx="79938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Trusted </a:t>
            </a: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to deliver a great experience </a:t>
            </a:r>
            <a:endParaRPr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25" y="264225"/>
            <a:ext cx="4214149" cy="353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400" y="1414350"/>
            <a:ext cx="3977575" cy="33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375" y="3718900"/>
            <a:ext cx="981525" cy="127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4375" y="1169501"/>
            <a:ext cx="981525" cy="127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4375" y="2444200"/>
            <a:ext cx="981525" cy="12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/>
          <p:nvPr>
            <p:ph idx="4294967295" type="ctrTitle"/>
          </p:nvPr>
        </p:nvSpPr>
        <p:spPr>
          <a:xfrm>
            <a:off x="478650" y="599950"/>
            <a:ext cx="79938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Imagine what </a:t>
            </a: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you</a:t>
            </a: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 could achieve?</a:t>
            </a:r>
            <a:endParaRPr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1876" y="1479875"/>
            <a:ext cx="2023973" cy="113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475" y="3727586"/>
            <a:ext cx="2023973" cy="113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8171" y="2374675"/>
            <a:ext cx="2023978" cy="113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1489" y="2814900"/>
            <a:ext cx="2627298" cy="17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2200" y="631450"/>
            <a:ext cx="2985000" cy="16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5649" y="2310523"/>
            <a:ext cx="843200" cy="98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yVolunteer is BHF's volunteer program. Tens of thousands of volunteers are involved in fundraising, cause awareness and the workforce for their retail stores.&#10;&#10;See how Rosterfy was used to streamline the management of the program and created a world class experience." id="231" name="Google Shape;231;p26" title="How Rosterfy helped BHF create a world class volunteer experience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125" y="1405676"/>
            <a:ext cx="5297100" cy="29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>
            <a:hlinkClick r:id="rId11"/>
          </p:cNvPr>
          <p:cNvSpPr/>
          <p:nvPr/>
        </p:nvSpPr>
        <p:spPr>
          <a:xfrm>
            <a:off x="7476750" y="4663975"/>
            <a:ext cx="1290000" cy="283800"/>
          </a:xfrm>
          <a:prstGeom prst="roundRect">
            <a:avLst>
              <a:gd fmla="val 16667" name="adj"/>
            </a:avLst>
          </a:prstGeom>
          <a:solidFill>
            <a:srgbClr val="3131C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Find out more</a:t>
            </a:r>
            <a:endParaRPr b="1"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idx="4294967295" type="ctrTitle"/>
          </p:nvPr>
        </p:nvSpPr>
        <p:spPr>
          <a:xfrm>
            <a:off x="478650" y="599950"/>
            <a:ext cx="7993800" cy="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Better Together: </a:t>
            </a:r>
            <a:r>
              <a:rPr lang="en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Rosterfy + Raiser’s Edge</a:t>
            </a:r>
            <a:endParaRPr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8" name="Google Shape;238;p27"/>
          <p:cNvSpPr txBox="1"/>
          <p:nvPr>
            <p:ph idx="4294967295" type="subTitle"/>
          </p:nvPr>
        </p:nvSpPr>
        <p:spPr>
          <a:xfrm>
            <a:off x="478647" y="1080250"/>
            <a:ext cx="5033400" cy="140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Get a </a:t>
            </a:r>
            <a:r>
              <a:rPr b="1" lang="en" sz="12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single view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of your 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constituent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’s donation and volunteer history - </a:t>
            </a:r>
            <a:r>
              <a:rPr b="1" lang="en" sz="1200">
                <a:solidFill>
                  <a:srgbClr val="3131C7"/>
                </a:solidFill>
                <a:latin typeface="Raleway"/>
                <a:ea typeface="Raleway"/>
                <a:cs typeface="Raleway"/>
                <a:sym typeface="Raleway"/>
              </a:rPr>
              <a:t>reduce admin duplication and data entry errors.</a:t>
            </a:r>
            <a:endParaRPr b="1">
              <a:solidFill>
                <a:srgbClr val="3131C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27"/>
          <p:cNvSpPr txBox="1"/>
          <p:nvPr>
            <p:ph idx="4294967295" type="subTitle"/>
          </p:nvPr>
        </p:nvSpPr>
        <p:spPr>
          <a:xfrm>
            <a:off x="478650" y="1710925"/>
            <a:ext cx="3657300" cy="3105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Information passed between the two platforms</a:t>
            </a:r>
            <a:endParaRPr b="1"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Personal Information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Constituent Notes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Constituent Actions - NXT Completed actions (signed waiver)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Constituent Consent Code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Communication Permissions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Embedded Volunteer Tile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Related Constituent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Download Reports on all information via Raiser’s Edge Modules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Near Real-Time data sync between Rosterfy + Raiser’s Edge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Blackbaud CRM Integration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… Coming Soon.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000" y="2015295"/>
            <a:ext cx="5761824" cy="32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000" y="563976"/>
            <a:ext cx="4237152" cy="23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